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5" r:id="rId18"/>
    <p:sldId id="276" r:id="rId19"/>
    <p:sldId id="277" r:id="rId20"/>
    <p:sldId id="278" r:id="rId21"/>
    <p:sldId id="279" r:id="rId22"/>
    <p:sldId id="272" r:id="rId23"/>
    <p:sldId id="273" r:id="rId24"/>
    <p:sldId id="27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8D542B0-1DCA-498B-88C6-9E3EFB1F46F7}" type="datetimeFigureOut">
              <a:rPr lang="en-US" smtClean="0"/>
              <a:pPr/>
              <a:t>4/12/2020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4CE9AE7-0790-413F-A2EB-C414471FEE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D542B0-1DCA-498B-88C6-9E3EFB1F46F7}" type="datetimeFigureOut">
              <a:rPr lang="en-US" smtClean="0"/>
              <a:pPr/>
              <a:t>4/12/2020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CE9AE7-0790-413F-A2EB-C414471FEE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8D542B0-1DCA-498B-88C6-9E3EFB1F46F7}" type="datetimeFigureOut">
              <a:rPr lang="en-US" smtClean="0"/>
              <a:pPr/>
              <a:t>4/12/2020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4CE9AE7-0790-413F-A2EB-C414471FEE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D542B0-1DCA-498B-88C6-9E3EFB1F46F7}" type="datetimeFigureOut">
              <a:rPr lang="en-US" smtClean="0"/>
              <a:pPr/>
              <a:t>4/12/2020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CE9AE7-0790-413F-A2EB-C414471FEE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8D542B0-1DCA-498B-88C6-9E3EFB1F46F7}" type="datetimeFigureOut">
              <a:rPr lang="en-US" smtClean="0"/>
              <a:pPr/>
              <a:t>4/12/2020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4CE9AE7-0790-413F-A2EB-C414471FEE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8D542B0-1DCA-498B-88C6-9E3EFB1F46F7}" type="datetimeFigureOut">
              <a:rPr lang="en-US" smtClean="0"/>
              <a:pPr/>
              <a:t>4/12/2020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4CE9AE7-0790-413F-A2EB-C414471FEE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8D542B0-1DCA-498B-88C6-9E3EFB1F46F7}" type="datetimeFigureOut">
              <a:rPr lang="en-US" smtClean="0"/>
              <a:pPr/>
              <a:t>4/12/2020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4CE9AE7-0790-413F-A2EB-C414471FEE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8D542B0-1DCA-498B-88C6-9E3EFB1F46F7}" type="datetimeFigureOut">
              <a:rPr lang="en-US" smtClean="0"/>
              <a:pPr/>
              <a:t>4/12/2020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4CE9AE7-0790-413F-A2EB-C414471FEE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8D542B0-1DCA-498B-88C6-9E3EFB1F46F7}" type="datetimeFigureOut">
              <a:rPr lang="en-US" smtClean="0"/>
              <a:pPr/>
              <a:t>4/12/2020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4CE9AE7-0790-413F-A2EB-C414471FEE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8D542B0-1DCA-498B-88C6-9E3EFB1F46F7}" type="datetimeFigureOut">
              <a:rPr lang="en-US" smtClean="0"/>
              <a:pPr/>
              <a:t>4/12/2020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4CE9AE7-0790-413F-A2EB-C414471FEE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8D542B0-1DCA-498B-88C6-9E3EFB1F46F7}" type="datetimeFigureOut">
              <a:rPr lang="en-US" smtClean="0"/>
              <a:pPr/>
              <a:t>4/12/2020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4CE9AE7-0790-413F-A2EB-C414471FEEF1}"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8D542B0-1DCA-498B-88C6-9E3EFB1F46F7}" type="datetimeFigureOut">
              <a:rPr lang="en-US" smtClean="0"/>
              <a:pPr/>
              <a:t>4/12/2020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4CE9AE7-0790-413F-A2EB-C414471FEE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5600" y="1447800"/>
            <a:ext cx="5943600" cy="3429000"/>
          </a:xfrm>
        </p:spPr>
        <p:txBody>
          <a:bodyPr/>
          <a:lstStyle/>
          <a:p>
            <a:r>
              <a:rPr lang="en-US" sz="5400" dirty="0" smtClean="0">
                <a:solidFill>
                  <a:schemeClr val="bg1"/>
                </a:solidFill>
              </a:rPr>
              <a:t>WHAT IS DEMOCRACY?</a:t>
            </a:r>
            <a:br>
              <a:rPr lang="en-US" sz="5400" dirty="0" smtClean="0">
                <a:solidFill>
                  <a:schemeClr val="bg1"/>
                </a:solidFill>
              </a:rPr>
            </a:br>
            <a:r>
              <a:rPr lang="en-US" sz="5400" dirty="0" smtClean="0">
                <a:solidFill>
                  <a:schemeClr val="bg1"/>
                </a:solidFill>
              </a:rPr>
              <a:t>WHY DEMOCRACY?</a:t>
            </a:r>
            <a:endParaRPr lang="en-US" sz="54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239000" cy="6227136"/>
          </a:xfrm>
        </p:spPr>
        <p:txBody>
          <a:bodyPr>
            <a:normAutofit fontScale="92500" lnSpcReduction="10000"/>
          </a:bodyPr>
          <a:lstStyle/>
          <a:p>
            <a:r>
              <a:rPr lang="en-US" dirty="0" smtClean="0"/>
              <a:t>All those who were employed in government offices had to attend its party meetings. Teachers of government schools used to force parents to vote for the PRI. </a:t>
            </a:r>
          </a:p>
          <a:p>
            <a:r>
              <a:rPr lang="en-US" dirty="0" smtClean="0"/>
              <a:t>Media largely ignored the activities of opposition political parties except to </a:t>
            </a:r>
            <a:r>
              <a:rPr lang="en-US" dirty="0" err="1" smtClean="0"/>
              <a:t>criticise</a:t>
            </a:r>
            <a:r>
              <a:rPr lang="en-US" dirty="0" smtClean="0"/>
              <a:t> them. </a:t>
            </a:r>
          </a:p>
          <a:p>
            <a:r>
              <a:rPr lang="en-US" dirty="0" smtClean="0"/>
              <a:t>Sometimes the polling booths were shifted from one place to another in the last minute, which made it difficult for people to cast their votes. </a:t>
            </a:r>
          </a:p>
          <a:p>
            <a:r>
              <a:rPr lang="en-US" dirty="0" smtClean="0"/>
              <a:t>The PRI spent a large sum of money in the campaign for its candidates.</a:t>
            </a:r>
          </a:p>
          <a:p>
            <a:r>
              <a:rPr lang="en-US" dirty="0" smtClean="0"/>
              <a:t>In Mexico, people seemed to really have a choice but in practice they had no choice. There was no way the ruling party could be defeated, even if people were against it. These are not fair elections.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1143000"/>
          </a:xfrm>
        </p:spPr>
        <p:txBody>
          <a:bodyPr>
            <a:normAutofit fontScale="90000"/>
          </a:bodyPr>
          <a:lstStyle/>
          <a:p>
            <a:r>
              <a:rPr lang="en-US" u="sng" dirty="0" smtClean="0">
                <a:solidFill>
                  <a:schemeClr val="tx2"/>
                </a:solidFill>
              </a:rPr>
              <a:t>ONE PERSON, </a:t>
            </a:r>
            <a:br>
              <a:rPr lang="en-US" u="sng" dirty="0" smtClean="0">
                <a:solidFill>
                  <a:schemeClr val="tx2"/>
                </a:solidFill>
              </a:rPr>
            </a:br>
            <a:r>
              <a:rPr lang="en-US" u="sng" dirty="0" smtClean="0">
                <a:solidFill>
                  <a:schemeClr val="tx2"/>
                </a:solidFill>
              </a:rPr>
              <a:t>ONE VOTE, ONE VALUE</a:t>
            </a:r>
            <a:endParaRPr lang="en-US" u="sng" dirty="0"/>
          </a:p>
        </p:txBody>
      </p:sp>
      <p:sp>
        <p:nvSpPr>
          <p:cNvPr id="3" name="Content Placeholder 2"/>
          <p:cNvSpPr>
            <a:spLocks noGrp="1"/>
          </p:cNvSpPr>
          <p:nvPr>
            <p:ph idx="1"/>
          </p:nvPr>
        </p:nvSpPr>
        <p:spPr>
          <a:xfrm>
            <a:off x="457200" y="1609416"/>
            <a:ext cx="7239000" cy="4791384"/>
          </a:xfrm>
        </p:spPr>
        <p:txBody>
          <a:bodyPr>
            <a:normAutofit fontScale="92500"/>
          </a:bodyPr>
          <a:lstStyle/>
          <a:p>
            <a:r>
              <a:rPr lang="en-US" dirty="0" smtClean="0"/>
              <a:t>The principle of Universal Adult Franchise has now come to be accepted almost all over the world. Yet there are many instances of denial of equal right to vote.</a:t>
            </a:r>
          </a:p>
          <a:p>
            <a:r>
              <a:rPr lang="en-US" dirty="0" smtClean="0"/>
              <a:t>In Saudi Arabia women do not have the right to vote.</a:t>
            </a:r>
          </a:p>
          <a:p>
            <a:r>
              <a:rPr lang="en-US" dirty="0" smtClean="0"/>
              <a:t>Estonia has made its citizenship rules in such a way that people belonging to Russian minority find it difficult to get the right to vote.</a:t>
            </a:r>
          </a:p>
          <a:p>
            <a:r>
              <a:rPr lang="en-US" dirty="0" smtClean="0"/>
              <a:t>In Fiji, the electoral system is such that the vote of an indigenous Fiji has more value than that of an Indian-Fijian.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solidFill>
                  <a:schemeClr val="tx2"/>
                </a:solidFill>
              </a:rPr>
              <a:t>THE CASE OF ZIMBABWE</a:t>
            </a:r>
            <a:endParaRPr lang="en-US" dirty="0"/>
          </a:p>
        </p:txBody>
      </p:sp>
      <p:sp>
        <p:nvSpPr>
          <p:cNvPr id="3" name="Content Placeholder 2"/>
          <p:cNvSpPr>
            <a:spLocks noGrp="1"/>
          </p:cNvSpPr>
          <p:nvPr>
            <p:ph idx="1"/>
          </p:nvPr>
        </p:nvSpPr>
        <p:spPr/>
        <p:txBody>
          <a:bodyPr>
            <a:normAutofit lnSpcReduction="10000"/>
          </a:bodyPr>
          <a:lstStyle/>
          <a:p>
            <a:r>
              <a:rPr lang="en-US" dirty="0" smtClean="0"/>
              <a:t>Zimbabwe attained independence from White minority rule in 1980. Since then the country has been ruled by ZANU-PF, the party that led the freedom struggle by its leader, Robert Mugabe.</a:t>
            </a:r>
          </a:p>
          <a:p>
            <a:r>
              <a:rPr lang="en-US" dirty="0" smtClean="0"/>
              <a:t>Elections have been held regularly and always won by ZANU-PF.</a:t>
            </a:r>
          </a:p>
          <a:p>
            <a:r>
              <a:rPr lang="en-US" dirty="0" smtClean="0"/>
              <a:t>President Mugabe is popular but also uses unfair practices in elections. Over the years his government has changed the constitution several times to increase the powers of the President and make him less accountable.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lstStyle/>
          <a:p>
            <a:r>
              <a:rPr lang="en-US" dirty="0" smtClean="0"/>
              <a:t>Opposition party workers are harassed and their meeting disrupted. Public protests and demonstrations against the government are declared illegal. There is a law that limits the right to </a:t>
            </a:r>
            <a:r>
              <a:rPr lang="en-US" dirty="0" err="1" smtClean="0"/>
              <a:t>criticise</a:t>
            </a:r>
            <a:r>
              <a:rPr lang="en-US" dirty="0" smtClean="0"/>
              <a:t> the President.</a:t>
            </a:r>
          </a:p>
          <a:p>
            <a:r>
              <a:rPr lang="en-US" dirty="0" smtClean="0"/>
              <a:t>Television and radio are controlled by the government and give only the ruling party’s version. There are independent newspapers but the government harasses those journalists who go against it. </a:t>
            </a:r>
          </a:p>
          <a:p>
            <a:r>
              <a:rPr lang="en-US" dirty="0" smtClean="0"/>
              <a:t>The government has ignored some court judgments that went against it and has </a:t>
            </a:r>
            <a:r>
              <a:rPr lang="en-US" dirty="0" err="1" smtClean="0"/>
              <a:t>pressurised</a:t>
            </a:r>
            <a:r>
              <a:rPr lang="en-US" dirty="0" smtClean="0"/>
              <a:t> judges.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239000" cy="6227136"/>
          </a:xfrm>
        </p:spPr>
        <p:txBody>
          <a:bodyPr/>
          <a:lstStyle/>
          <a:p>
            <a:r>
              <a:rPr lang="en-US" u="sng" dirty="0" smtClean="0"/>
              <a:t>Conclusion: </a:t>
            </a:r>
            <a:r>
              <a:rPr lang="en-US" dirty="0" smtClean="0"/>
              <a:t>The popular approval of the rulers is necessary in a democracy, but it is not sufficient. Popular governments can be undemocratic. Popular leaders can be autocratic.</a:t>
            </a:r>
            <a:endParaRPr lang="en-US" u="sn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tx2"/>
                </a:solidFill>
              </a:rPr>
              <a:t>DEMERITS OF DEMOCRACY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Leaders keep changing in a democracy. This leads to instability. </a:t>
            </a:r>
          </a:p>
          <a:p>
            <a:r>
              <a:rPr lang="en-US" dirty="0" smtClean="0"/>
              <a:t>Democracy is all about political competition and power play. There is no scope for morality.</a:t>
            </a:r>
          </a:p>
          <a:p>
            <a:r>
              <a:rPr lang="en-US" dirty="0" smtClean="0"/>
              <a:t>So many people have to be consulted in a democracy that it leads to delays.</a:t>
            </a:r>
          </a:p>
          <a:p>
            <a:r>
              <a:rPr lang="en-US" dirty="0" smtClean="0"/>
              <a:t>Elected leaders do not know the best interest of the people. It leads to bad decisions.</a:t>
            </a:r>
          </a:p>
          <a:p>
            <a:r>
              <a:rPr lang="en-US" dirty="0" smtClean="0"/>
              <a:t>Democracy leads to corruption for it is based on electoral competition. </a:t>
            </a:r>
          </a:p>
          <a:p>
            <a:r>
              <a:rPr lang="en-US" dirty="0" smtClean="0"/>
              <a:t>Ordinary people don’t know what is good for them; they should not decide anything.</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solidFill>
                  <a:schemeClr val="tx2"/>
                </a:solidFill>
              </a:rPr>
              <a:t>MERITS OF DEMOCRACY</a:t>
            </a:r>
          </a:p>
        </p:txBody>
      </p:sp>
      <p:sp>
        <p:nvSpPr>
          <p:cNvPr id="3" name="Content Placeholder 2"/>
          <p:cNvSpPr>
            <a:spLocks noGrp="1"/>
          </p:cNvSpPr>
          <p:nvPr>
            <p:ph idx="1"/>
          </p:nvPr>
        </p:nvSpPr>
        <p:spPr/>
        <p:txBody>
          <a:bodyPr>
            <a:normAutofit/>
          </a:bodyPr>
          <a:lstStyle/>
          <a:p>
            <a:r>
              <a:rPr lang="en-US" dirty="0" smtClean="0"/>
              <a:t>A democratic government is a better government because it is a more accountable form of government.</a:t>
            </a:r>
          </a:p>
          <a:p>
            <a:r>
              <a:rPr lang="en-US" dirty="0" smtClean="0"/>
              <a:t>Democracy improves the quality of decision-making.</a:t>
            </a:r>
          </a:p>
          <a:p>
            <a:r>
              <a:rPr lang="en-US" dirty="0" smtClean="0"/>
              <a:t>Democracy provides a method to deal with differences and conflicts.</a:t>
            </a:r>
          </a:p>
          <a:p>
            <a:r>
              <a:rPr lang="en-US" dirty="0" smtClean="0"/>
              <a:t>Democracy enhances the dignity of citizens.</a:t>
            </a:r>
          </a:p>
          <a:p>
            <a:r>
              <a:rPr lang="en-US" dirty="0" smtClean="0"/>
              <a:t>Democracy is better than other forms of government because it allows us to correct its own mistakes.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solidFill>
                  <a:schemeClr val="tx2"/>
                </a:solidFill>
              </a:rPr>
              <a:t>1. Accountable government</a:t>
            </a:r>
          </a:p>
        </p:txBody>
      </p:sp>
      <p:sp>
        <p:nvSpPr>
          <p:cNvPr id="3" name="Content Placeholder 2"/>
          <p:cNvSpPr>
            <a:spLocks noGrp="1"/>
          </p:cNvSpPr>
          <p:nvPr>
            <p:ph idx="1"/>
          </p:nvPr>
        </p:nvSpPr>
        <p:spPr/>
        <p:txBody>
          <a:bodyPr>
            <a:normAutofit fontScale="62500" lnSpcReduction="20000"/>
          </a:bodyPr>
          <a:lstStyle/>
          <a:p>
            <a:r>
              <a:rPr lang="en-US" sz="3400" dirty="0" smtClean="0"/>
              <a:t>In China’s famine of 1958-1961 nearly three </a:t>
            </a:r>
            <a:r>
              <a:rPr lang="en-US" sz="3400" dirty="0" err="1" smtClean="0"/>
              <a:t>crore</a:t>
            </a:r>
            <a:r>
              <a:rPr lang="en-US" sz="3400" dirty="0" smtClean="0"/>
              <a:t> people died. </a:t>
            </a:r>
          </a:p>
          <a:p>
            <a:r>
              <a:rPr lang="en-US" sz="3400" dirty="0" smtClean="0"/>
              <a:t>During those days, India’s economic condition was not much better than China. Yet India did not have a famine of the kind China had. The existence of democracy in India made the Indian government respond to food scarcity in a way that the Chinese government did not. </a:t>
            </a:r>
          </a:p>
          <a:p>
            <a:r>
              <a:rPr lang="en-US" sz="3400" dirty="0" smtClean="0"/>
              <a:t>If China too had multiparty elections, an opposition party and a press free to </a:t>
            </a:r>
            <a:r>
              <a:rPr lang="en-US" sz="3400" dirty="0" err="1" smtClean="0"/>
              <a:t>criticise</a:t>
            </a:r>
            <a:r>
              <a:rPr lang="en-US" sz="3400" dirty="0" smtClean="0"/>
              <a:t> the government, then so many people may not have died in the famine.</a:t>
            </a:r>
          </a:p>
          <a:p>
            <a:r>
              <a:rPr lang="en-US" sz="3400" dirty="0" smtClean="0"/>
              <a:t>Democracy is better than any other form of government in responding to the needs of the people. </a:t>
            </a:r>
          </a:p>
          <a:p>
            <a:r>
              <a:rPr lang="en-US" sz="3400" u="sng" dirty="0" smtClean="0"/>
              <a:t>A non-democratic government may and can respond to the people’s needs, but it all depends on the wishes of the people who rule. A democratic government is a better government because it is a more accountable form of government.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chemeClr val="tx2"/>
                </a:solidFill>
              </a:rPr>
              <a:t>2. IMPROVED</a:t>
            </a:r>
            <a:br>
              <a:rPr lang="en-US" u="sng" dirty="0" smtClean="0">
                <a:solidFill>
                  <a:schemeClr val="tx2"/>
                </a:solidFill>
              </a:rPr>
            </a:br>
            <a:r>
              <a:rPr lang="en-US" u="sng" dirty="0" smtClean="0">
                <a:solidFill>
                  <a:schemeClr val="tx2"/>
                </a:solidFill>
              </a:rPr>
              <a:t>quality of decision making</a:t>
            </a:r>
            <a:endParaRPr lang="en-US" dirty="0"/>
          </a:p>
        </p:txBody>
      </p:sp>
      <p:sp>
        <p:nvSpPr>
          <p:cNvPr id="3" name="Content Placeholder 2"/>
          <p:cNvSpPr>
            <a:spLocks noGrp="1"/>
          </p:cNvSpPr>
          <p:nvPr>
            <p:ph idx="1"/>
          </p:nvPr>
        </p:nvSpPr>
        <p:spPr/>
        <p:txBody>
          <a:bodyPr>
            <a:normAutofit lnSpcReduction="10000"/>
          </a:bodyPr>
          <a:lstStyle/>
          <a:p>
            <a:r>
              <a:rPr lang="en-US" dirty="0" smtClean="0"/>
              <a:t>Democracy is based on consultation and discussion. </a:t>
            </a:r>
          </a:p>
          <a:p>
            <a:r>
              <a:rPr lang="en-US" dirty="0" smtClean="0"/>
              <a:t>A democratic decision always involves many persons, discussions and meetings. </a:t>
            </a:r>
          </a:p>
          <a:p>
            <a:r>
              <a:rPr lang="en-US" dirty="0" smtClean="0"/>
              <a:t>When a number of people put their heads together, they are able to point out possible mistakes in any decision. </a:t>
            </a:r>
          </a:p>
          <a:p>
            <a:r>
              <a:rPr lang="en-US" dirty="0" smtClean="0"/>
              <a:t>This takes time. But there is a big advantage in taking time over important decisions. </a:t>
            </a:r>
          </a:p>
          <a:p>
            <a:r>
              <a:rPr lang="en-US" u="sng" dirty="0" smtClean="0"/>
              <a:t>This reduces the chances of rash or irresponsible decisions. Thus democracy improves the quality of decision-making.</a:t>
            </a:r>
            <a:endParaRPr lang="en-US" u="sn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solidFill>
                  <a:schemeClr val="tx2"/>
                </a:solidFill>
              </a:rPr>
              <a:t>3. DEALING WITH DIFFERENCES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any society people are bound to have differences of opinions and interests. </a:t>
            </a:r>
          </a:p>
          <a:p>
            <a:r>
              <a:rPr lang="en-US" dirty="0" smtClean="0"/>
              <a:t>People belong to different regions, speak different languages, </a:t>
            </a:r>
            <a:r>
              <a:rPr lang="en-US" dirty="0" err="1" smtClean="0"/>
              <a:t>practise</a:t>
            </a:r>
            <a:r>
              <a:rPr lang="en-US" dirty="0" smtClean="0"/>
              <a:t> different religions and have different castes. </a:t>
            </a:r>
          </a:p>
          <a:p>
            <a:r>
              <a:rPr lang="en-US" dirty="0" smtClean="0"/>
              <a:t>The conflict can be solved by brutal power. </a:t>
            </a:r>
          </a:p>
          <a:p>
            <a:r>
              <a:rPr lang="en-US" dirty="0" smtClean="0"/>
              <a:t>But that would lead to resentment and unhappiness. Different groups may not be able to live together for long in such a way. </a:t>
            </a:r>
          </a:p>
          <a:p>
            <a:r>
              <a:rPr lang="en-US" u="sng" dirty="0" smtClean="0"/>
              <a:t>Democracy provides the only peaceful solution to differences and conflicts. In a democracy, no one is a permanent winner or a permanent loser. Different groups can live with one another peacefully.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tx2"/>
                </a:solidFill>
              </a:rPr>
              <a:t>DEMOCRACY</a:t>
            </a:r>
            <a:endParaRPr lang="en-US" u="sng" dirty="0">
              <a:solidFill>
                <a:schemeClr val="tx2"/>
              </a:solidFill>
            </a:endParaRPr>
          </a:p>
        </p:txBody>
      </p:sp>
      <p:sp>
        <p:nvSpPr>
          <p:cNvPr id="3" name="Content Placeholder 2"/>
          <p:cNvSpPr>
            <a:spLocks noGrp="1"/>
          </p:cNvSpPr>
          <p:nvPr>
            <p:ph idx="1"/>
          </p:nvPr>
        </p:nvSpPr>
        <p:spPr/>
        <p:txBody>
          <a:bodyPr/>
          <a:lstStyle/>
          <a:p>
            <a:r>
              <a:rPr lang="en-US" dirty="0" smtClean="0"/>
              <a:t>The most basic and simple definition of democracy is that </a:t>
            </a:r>
            <a:r>
              <a:rPr lang="en-US" u="sng" dirty="0" smtClean="0"/>
              <a:t>Democracy is a form of government in which the rulers are elected by the people</a:t>
            </a:r>
            <a:r>
              <a:rPr lang="en-US"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chemeClr val="tx2"/>
                </a:solidFill>
              </a:rPr>
              <a:t>4. ENHANCING </a:t>
            </a:r>
            <a:br>
              <a:rPr lang="en-US" u="sng" dirty="0" smtClean="0">
                <a:solidFill>
                  <a:schemeClr val="tx2"/>
                </a:solidFill>
              </a:rPr>
            </a:br>
            <a:r>
              <a:rPr lang="en-US" u="sng" dirty="0" smtClean="0">
                <a:solidFill>
                  <a:schemeClr val="tx2"/>
                </a:solidFill>
              </a:rPr>
              <a:t>THE DIGNITY OF CITIZENS</a:t>
            </a:r>
            <a:endParaRPr lang="en-US" dirty="0"/>
          </a:p>
        </p:txBody>
      </p:sp>
      <p:sp>
        <p:nvSpPr>
          <p:cNvPr id="3" name="Content Placeholder 2"/>
          <p:cNvSpPr>
            <a:spLocks noGrp="1"/>
          </p:cNvSpPr>
          <p:nvPr>
            <p:ph idx="1"/>
          </p:nvPr>
        </p:nvSpPr>
        <p:spPr/>
        <p:txBody>
          <a:bodyPr/>
          <a:lstStyle/>
          <a:p>
            <a:r>
              <a:rPr lang="en-US" dirty="0" smtClean="0"/>
              <a:t>Democracy is based on the principle of political equality, on </a:t>
            </a:r>
            <a:r>
              <a:rPr lang="en-US" dirty="0" err="1" smtClean="0"/>
              <a:t>recognising</a:t>
            </a:r>
            <a:r>
              <a:rPr lang="en-US" dirty="0" smtClean="0"/>
              <a:t> that the poorest and the least educated has the same status as the rich and the educated.</a:t>
            </a:r>
          </a:p>
          <a:p>
            <a:r>
              <a:rPr lang="en-US" dirty="0" smtClean="0"/>
              <a:t>People are not subjects of a ruler, they are the rulers themselves. </a:t>
            </a:r>
          </a:p>
          <a:p>
            <a:r>
              <a:rPr lang="en-US" dirty="0" smtClean="0"/>
              <a:t>Even when they make mistakes, they are responsible for their conduct.</a:t>
            </a:r>
          </a:p>
          <a:p>
            <a:r>
              <a:rPr lang="en-US" u="sng" dirty="0" smtClean="0"/>
              <a:t>Therefore, democracy enhances the dignity of citizens.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tx2"/>
                </a:solidFill>
              </a:rPr>
              <a:t>5. CORRECTION OF MISTAKES</a:t>
            </a:r>
            <a:endParaRPr lang="en-US" dirty="0"/>
          </a:p>
        </p:txBody>
      </p:sp>
      <p:sp>
        <p:nvSpPr>
          <p:cNvPr id="3" name="Content Placeholder 2"/>
          <p:cNvSpPr>
            <a:spLocks noGrp="1"/>
          </p:cNvSpPr>
          <p:nvPr>
            <p:ph idx="1"/>
          </p:nvPr>
        </p:nvSpPr>
        <p:spPr/>
        <p:txBody>
          <a:bodyPr>
            <a:normAutofit lnSpcReduction="10000"/>
          </a:bodyPr>
          <a:lstStyle/>
          <a:p>
            <a:r>
              <a:rPr lang="en-US" dirty="0" smtClean="0"/>
              <a:t>There is no guarantee that mistakes cannot be made in democracy. No form of government can guarantee that. </a:t>
            </a:r>
          </a:p>
          <a:p>
            <a:r>
              <a:rPr lang="en-US" dirty="0" smtClean="0"/>
              <a:t>The advantage in a democracy is that such mistakes cannot be hidden for long. </a:t>
            </a:r>
          </a:p>
          <a:p>
            <a:r>
              <a:rPr lang="en-US" dirty="0" smtClean="0"/>
              <a:t>There is a space for public discussion on these mistakes and there is room for correction. </a:t>
            </a:r>
          </a:p>
          <a:p>
            <a:r>
              <a:rPr lang="en-US" dirty="0" smtClean="0"/>
              <a:t>Either the rulers have to change their decisions, or the rulers can be changed.</a:t>
            </a:r>
          </a:p>
          <a:p>
            <a:r>
              <a:rPr lang="en-US" u="sng" dirty="0" smtClean="0"/>
              <a:t>So, democracy allows us to correct our own mistakes. </a:t>
            </a:r>
            <a:endParaRPr lang="en-US" u="sn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tx2"/>
                </a:solidFill>
              </a:rPr>
              <a:t>REPRESENTATIVE DEMOCRACY</a:t>
            </a:r>
            <a:endParaRPr lang="en-US" dirty="0"/>
          </a:p>
        </p:txBody>
      </p:sp>
      <p:sp>
        <p:nvSpPr>
          <p:cNvPr id="3" name="Content Placeholder 2"/>
          <p:cNvSpPr>
            <a:spLocks noGrp="1"/>
          </p:cNvSpPr>
          <p:nvPr>
            <p:ph idx="1"/>
          </p:nvPr>
        </p:nvSpPr>
        <p:spPr/>
        <p:txBody>
          <a:bodyPr/>
          <a:lstStyle/>
          <a:p>
            <a:r>
              <a:rPr lang="en-US" dirty="0" smtClean="0"/>
              <a:t>In the countries we call democratic, all the people do not rule. A majority is allowed to take decisions on behalf of all people. Even the majority does not rule directly.</a:t>
            </a:r>
          </a:p>
          <a:p>
            <a:r>
              <a:rPr lang="en-US" dirty="0" smtClean="0"/>
              <a:t>The majority of people rule through their elected representatives.</a:t>
            </a:r>
          </a:p>
          <a:p>
            <a:r>
              <a:rPr lang="en-US" dirty="0" smtClean="0"/>
              <a:t>This is called representative government.</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chemeClr val="tx2"/>
                </a:solidFill>
              </a:rPr>
              <a:t>IMPORTANCE OF </a:t>
            </a:r>
            <a:br>
              <a:rPr lang="en-US" u="sng" dirty="0" smtClean="0">
                <a:solidFill>
                  <a:schemeClr val="tx2"/>
                </a:solidFill>
              </a:rPr>
            </a:br>
            <a:r>
              <a:rPr lang="en-US" u="sng" dirty="0" smtClean="0">
                <a:solidFill>
                  <a:schemeClr val="tx2"/>
                </a:solidFill>
              </a:rPr>
              <a:t>REPRESENTATIVE DEMOCRACY</a:t>
            </a:r>
            <a:endParaRPr lang="en-US" dirty="0"/>
          </a:p>
        </p:txBody>
      </p:sp>
      <p:sp>
        <p:nvSpPr>
          <p:cNvPr id="3" name="Content Placeholder 2"/>
          <p:cNvSpPr>
            <a:spLocks noGrp="1"/>
          </p:cNvSpPr>
          <p:nvPr>
            <p:ph idx="1"/>
          </p:nvPr>
        </p:nvSpPr>
        <p:spPr/>
        <p:txBody>
          <a:bodyPr/>
          <a:lstStyle/>
          <a:p>
            <a:pPr>
              <a:buNone/>
            </a:pPr>
            <a:r>
              <a:rPr lang="en-US" dirty="0" smtClean="0"/>
              <a:t>It is necessary because:</a:t>
            </a:r>
          </a:p>
          <a:p>
            <a:r>
              <a:rPr lang="en-US" dirty="0" smtClean="0"/>
              <a:t>Modern democracies involve such a large number of people that it is physically impossible for them all to sit together and take a collective decision.</a:t>
            </a:r>
          </a:p>
          <a:p>
            <a:r>
              <a:rPr lang="en-US" dirty="0" smtClean="0"/>
              <a:t>Even if they could, the citizens do not have the time, the desire or the skills to take part in all the decisions.</a:t>
            </a:r>
          </a:p>
          <a:p>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chemeClr val="tx2"/>
                </a:solidFill>
              </a:rPr>
              <a:t>DEMOCRACY </a:t>
            </a:r>
            <a:r>
              <a:rPr lang="en-US" u="sng" dirty="0" err="1" smtClean="0">
                <a:solidFill>
                  <a:schemeClr val="tx2"/>
                </a:solidFill>
              </a:rPr>
              <a:t>vs</a:t>
            </a:r>
            <a:r>
              <a:rPr lang="en-US" u="sng" dirty="0" smtClean="0">
                <a:solidFill>
                  <a:schemeClr val="tx2"/>
                </a:solidFill>
              </a:rPr>
              <a:t> </a:t>
            </a:r>
            <a:br>
              <a:rPr lang="en-US" u="sng" dirty="0" smtClean="0">
                <a:solidFill>
                  <a:schemeClr val="tx2"/>
                </a:solidFill>
              </a:rPr>
            </a:br>
            <a:r>
              <a:rPr lang="en-US" u="sng" dirty="0" smtClean="0">
                <a:solidFill>
                  <a:schemeClr val="tx2"/>
                </a:solidFill>
              </a:rPr>
              <a:t>NON- DEMOCRATIC GOVERNMENT</a:t>
            </a:r>
            <a:endParaRPr lang="en-US" dirty="0"/>
          </a:p>
        </p:txBody>
      </p:sp>
      <p:sp>
        <p:nvSpPr>
          <p:cNvPr id="3" name="Content Placeholder 2"/>
          <p:cNvSpPr>
            <a:spLocks noGrp="1"/>
          </p:cNvSpPr>
          <p:nvPr>
            <p:ph idx="1"/>
          </p:nvPr>
        </p:nvSpPr>
        <p:spPr/>
        <p:txBody>
          <a:bodyPr/>
          <a:lstStyle/>
          <a:p>
            <a:r>
              <a:rPr lang="en-US" dirty="0" smtClean="0"/>
              <a:t>Other forms of government like monarchy, dictatorship or one-party rule do not require all citizens to take part in politics. </a:t>
            </a:r>
          </a:p>
          <a:p>
            <a:r>
              <a:rPr lang="en-US" dirty="0" smtClean="0"/>
              <a:t>In fact most non-democratic governments would like citizens not to take part in politics. </a:t>
            </a:r>
          </a:p>
          <a:p>
            <a:r>
              <a:rPr lang="en-US" dirty="0" smtClean="0"/>
              <a:t>But democracy depends on active political participation by all the citizens.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tx2"/>
                </a:solidFill>
              </a:rPr>
              <a:t>FEATURES OF DEMOCRACY</a:t>
            </a:r>
            <a:endParaRPr lang="en-US" u="sng" dirty="0">
              <a:solidFill>
                <a:schemeClr val="tx2"/>
              </a:solidFill>
            </a:endParaRPr>
          </a:p>
        </p:txBody>
      </p:sp>
      <p:sp>
        <p:nvSpPr>
          <p:cNvPr id="3" name="Content Placeholder 2"/>
          <p:cNvSpPr>
            <a:spLocks noGrp="1"/>
          </p:cNvSpPr>
          <p:nvPr>
            <p:ph idx="1"/>
          </p:nvPr>
        </p:nvSpPr>
        <p:spPr/>
        <p:txBody>
          <a:bodyPr/>
          <a:lstStyle/>
          <a:p>
            <a:r>
              <a:rPr lang="en-US" dirty="0" smtClean="0"/>
              <a:t>In a democracy, the final decision-making power must rest with those elected by the people.</a:t>
            </a:r>
          </a:p>
          <a:p>
            <a:r>
              <a:rPr lang="en-US" dirty="0" smtClean="0"/>
              <a:t>A democracy must be based on free and fair election where those currently in power have a fair chance of losing.</a:t>
            </a:r>
          </a:p>
          <a:p>
            <a:r>
              <a:rPr lang="en-US" dirty="0" smtClean="0"/>
              <a:t>In a democracy, each adult citizen must have one vote and each vote must have one value.</a:t>
            </a:r>
          </a:p>
          <a:p>
            <a:r>
              <a:rPr lang="en-US" dirty="0" smtClean="0"/>
              <a:t>A democratic government rules within limits set by constitutional law and citizens’ rights.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tx2"/>
                </a:solidFill>
              </a:rPr>
              <a:t>IS PAKISTAN A DEMOCRACY ?</a:t>
            </a:r>
            <a:endParaRPr lang="en-US" u="sng" dirty="0"/>
          </a:p>
        </p:txBody>
      </p:sp>
      <p:sp>
        <p:nvSpPr>
          <p:cNvPr id="3" name="Content Placeholder 2"/>
          <p:cNvSpPr>
            <a:spLocks noGrp="1"/>
          </p:cNvSpPr>
          <p:nvPr>
            <p:ph idx="1"/>
          </p:nvPr>
        </p:nvSpPr>
        <p:spPr>
          <a:xfrm>
            <a:off x="457200" y="1609416"/>
            <a:ext cx="7239000" cy="4943784"/>
          </a:xfrm>
        </p:spPr>
        <p:txBody>
          <a:bodyPr>
            <a:normAutofit lnSpcReduction="10000"/>
          </a:bodyPr>
          <a:lstStyle/>
          <a:p>
            <a:r>
              <a:rPr lang="en-US" dirty="0" smtClean="0"/>
              <a:t>In Pakistan, General </a:t>
            </a:r>
            <a:r>
              <a:rPr lang="en-US" dirty="0" err="1" smtClean="0"/>
              <a:t>Pervez</a:t>
            </a:r>
            <a:r>
              <a:rPr lang="en-US" dirty="0" smtClean="0"/>
              <a:t> </a:t>
            </a:r>
            <a:r>
              <a:rPr lang="en-US" dirty="0" err="1" smtClean="0"/>
              <a:t>Musharraf</a:t>
            </a:r>
            <a:r>
              <a:rPr lang="en-US" dirty="0" smtClean="0"/>
              <a:t> led a military coup in October 1999. He overthrew a democratically </a:t>
            </a:r>
            <a:r>
              <a:rPr lang="en-US" dirty="0" smtClean="0"/>
              <a:t>elected government </a:t>
            </a:r>
            <a:r>
              <a:rPr lang="en-US" dirty="0" smtClean="0"/>
              <a:t>and declared himself as the ‘Chief Executive’ of the country.</a:t>
            </a:r>
          </a:p>
          <a:p>
            <a:r>
              <a:rPr lang="en-US" dirty="0" smtClean="0"/>
              <a:t>Later he changed his designation to President and in 2002 he held a referendum in the country that granted </a:t>
            </a:r>
            <a:r>
              <a:rPr lang="en-US" dirty="0" smtClean="0"/>
              <a:t>him </a:t>
            </a:r>
            <a:r>
              <a:rPr lang="en-US" dirty="0" smtClean="0"/>
              <a:t>a five-year extension.</a:t>
            </a:r>
          </a:p>
          <a:p>
            <a:r>
              <a:rPr lang="en-US" dirty="0" smtClean="0"/>
              <a:t>Pakistani media, human rights </a:t>
            </a:r>
            <a:r>
              <a:rPr lang="en-US" dirty="0" err="1" smtClean="0"/>
              <a:t>organisation</a:t>
            </a:r>
            <a:r>
              <a:rPr lang="en-US" dirty="0" smtClean="0"/>
              <a:t> and democracy activists said that the referendum was based on malpractices and fraud.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a:bodyPr>
          <a:lstStyle/>
          <a:p>
            <a:r>
              <a:rPr lang="en-US" dirty="0" smtClean="0"/>
              <a:t>In August 2002 he issued a ‘Legal Framework Order’ that amended the Constitution of Pakistan. According to this Order, the President can dismiss the national and provincial assemblies.</a:t>
            </a:r>
          </a:p>
          <a:p>
            <a:r>
              <a:rPr lang="en-US" dirty="0" smtClean="0"/>
              <a:t>The work of the civilian cabinet is supervised by a National Security Council which is dominated by military officers. After passing this law, elections were held to the national and provincial assemblies. </a:t>
            </a:r>
          </a:p>
          <a:p>
            <a:r>
              <a:rPr lang="en-US" dirty="0" smtClean="0"/>
              <a:t>So Pakistan had elections in which elected representatives had some powers. But the final power rested with military officers and General </a:t>
            </a:r>
            <a:r>
              <a:rPr lang="en-US" dirty="0" err="1" smtClean="0"/>
              <a:t>Musharraf</a:t>
            </a:r>
            <a:r>
              <a:rPr lang="en-US" dirty="0" smtClean="0"/>
              <a:t> himself.</a:t>
            </a:r>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lstStyle/>
          <a:p>
            <a:r>
              <a:rPr lang="en-US" u="sng" dirty="0" smtClean="0"/>
              <a:t>Conclusion: </a:t>
            </a:r>
            <a:r>
              <a:rPr lang="en-US" dirty="0" smtClean="0"/>
              <a:t>People may have elected their representatives to the national and provincial assemblies but those elected representatives are not really the rulers. They cannot take the final decisions. The power to take final decision rests with army officials and with General </a:t>
            </a:r>
            <a:r>
              <a:rPr lang="en-US" dirty="0" err="1" smtClean="0"/>
              <a:t>Musharraf</a:t>
            </a:r>
            <a:r>
              <a:rPr lang="en-US" dirty="0" smtClean="0"/>
              <a:t>, and none of them are elected by the people. So, Pakistan can not be considered as a democracy.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tx2"/>
                </a:solidFill>
              </a:rPr>
              <a:t>IS CHINA A DEMOCRACY ?</a:t>
            </a:r>
            <a:endParaRPr lang="en-US" u="sng" dirty="0"/>
          </a:p>
        </p:txBody>
      </p:sp>
      <p:sp>
        <p:nvSpPr>
          <p:cNvPr id="3" name="Content Placeholder 2"/>
          <p:cNvSpPr>
            <a:spLocks noGrp="1"/>
          </p:cNvSpPr>
          <p:nvPr>
            <p:ph idx="1"/>
          </p:nvPr>
        </p:nvSpPr>
        <p:spPr/>
        <p:txBody>
          <a:bodyPr>
            <a:normAutofit/>
          </a:bodyPr>
          <a:lstStyle/>
          <a:p>
            <a:r>
              <a:rPr lang="en-US" dirty="0" smtClean="0"/>
              <a:t>In China, elections are regularly held after every five years for electing the country’s parliament</a:t>
            </a:r>
            <a:r>
              <a:rPr lang="en-US" smtClean="0"/>
              <a:t>, </a:t>
            </a:r>
            <a:r>
              <a:rPr lang="en-US" smtClean="0"/>
              <a:t>National </a:t>
            </a:r>
            <a:r>
              <a:rPr lang="en-US" smtClean="0"/>
              <a:t>People’s </a:t>
            </a:r>
            <a:r>
              <a:rPr lang="en-US" smtClean="0"/>
              <a:t>Congress. </a:t>
            </a:r>
            <a:endParaRPr lang="en-US" dirty="0" smtClean="0"/>
          </a:p>
          <a:p>
            <a:r>
              <a:rPr lang="en-US" dirty="0" smtClean="0"/>
              <a:t>The National People’s Congress has the power to appoint the President of the country. </a:t>
            </a:r>
          </a:p>
          <a:p>
            <a:r>
              <a:rPr lang="en-US" dirty="0" smtClean="0"/>
              <a:t>It has nearly 3,000 members elected from all over China. Some members are elected by the army.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239000" cy="6227136"/>
          </a:xfrm>
        </p:spPr>
        <p:txBody>
          <a:bodyPr>
            <a:normAutofit fontScale="92500"/>
          </a:bodyPr>
          <a:lstStyle/>
          <a:p>
            <a:r>
              <a:rPr lang="en-US" dirty="0" smtClean="0"/>
              <a:t>Before contesting elections, a candidate needs the approval of the Chinese Communist Party. Only those who are members of the Chinese Communist Party or eight smaller parties allied to it were allowed to contest elections held in 2002-03. </a:t>
            </a:r>
          </a:p>
          <a:p>
            <a:r>
              <a:rPr lang="en-US" dirty="0" smtClean="0"/>
              <a:t>The government is always formed by the Communist Party.</a:t>
            </a:r>
          </a:p>
          <a:p>
            <a:r>
              <a:rPr lang="en-US" dirty="0" smtClean="0"/>
              <a:t>In China the elections do not offer the people any serious choice. They have to choose the ruling party and the candidates approved by it. </a:t>
            </a:r>
          </a:p>
          <a:p>
            <a:r>
              <a:rPr lang="en-US" u="sng" dirty="0" smtClean="0"/>
              <a:t>Conclusion: </a:t>
            </a:r>
            <a:r>
              <a:rPr lang="en-US" dirty="0" smtClean="0"/>
              <a:t>So China cannot be considered as a democracy as a democracy must be based on a free and fair election where those currently in power have a fair chance of losing.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tx2"/>
                </a:solidFill>
              </a:rPr>
              <a:t>THE CASE OF MEXICO</a:t>
            </a:r>
            <a:endParaRPr lang="en-US" u="sng" dirty="0"/>
          </a:p>
        </p:txBody>
      </p:sp>
      <p:sp>
        <p:nvSpPr>
          <p:cNvPr id="3" name="Content Placeholder 2"/>
          <p:cNvSpPr>
            <a:spLocks noGrp="1"/>
          </p:cNvSpPr>
          <p:nvPr>
            <p:ph idx="1"/>
          </p:nvPr>
        </p:nvSpPr>
        <p:spPr/>
        <p:txBody>
          <a:bodyPr>
            <a:normAutofit/>
          </a:bodyPr>
          <a:lstStyle/>
          <a:p>
            <a:r>
              <a:rPr lang="en-US" dirty="0" smtClean="0"/>
              <a:t>Since its independence in 1930, Mexico holds elections after every six years to elect its President. The country has never been under a military or dictator’s rule. </a:t>
            </a:r>
          </a:p>
          <a:p>
            <a:r>
              <a:rPr lang="en-US" dirty="0" smtClean="0"/>
              <a:t>But until 2000 every election was won by a party called PRI (Institutional Revolutionary Party). </a:t>
            </a:r>
          </a:p>
          <a:p>
            <a:r>
              <a:rPr lang="en-US" dirty="0" smtClean="0"/>
              <a:t>Opposition parties did contest elections, but never managed to win. </a:t>
            </a:r>
          </a:p>
          <a:p>
            <a:r>
              <a:rPr lang="en-US" dirty="0" smtClean="0"/>
              <a:t>The PRI was known to use many dirty tricks to win elections.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999</TotalTime>
  <Words>1834</Words>
  <Application>Microsoft Office PowerPoint</Application>
  <PresentationFormat>On-screen Show (4:3)</PresentationFormat>
  <Paragraphs>101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Opulent</vt:lpstr>
      <vt:lpstr>WHAT IS DEMOCRACY? WHY DEMOCRACY?</vt:lpstr>
      <vt:lpstr>DEMOCRACY</vt:lpstr>
      <vt:lpstr>FEATURES OF DEMOCRACY</vt:lpstr>
      <vt:lpstr>IS PAKISTAN A DEMOCRACY ?</vt:lpstr>
      <vt:lpstr>Slide 5</vt:lpstr>
      <vt:lpstr>Slide 6</vt:lpstr>
      <vt:lpstr>IS CHINA A DEMOCRACY ?</vt:lpstr>
      <vt:lpstr>Slide 8</vt:lpstr>
      <vt:lpstr>THE CASE OF MEXICO</vt:lpstr>
      <vt:lpstr>Slide 10</vt:lpstr>
      <vt:lpstr>ONE PERSON,  ONE VOTE, ONE VALUE</vt:lpstr>
      <vt:lpstr>THE CASE OF ZIMBABWE</vt:lpstr>
      <vt:lpstr>Slide 13</vt:lpstr>
      <vt:lpstr>Slide 14</vt:lpstr>
      <vt:lpstr>DEMERITS OF DEMOCRACY</vt:lpstr>
      <vt:lpstr>MERITS OF DEMOCRACY</vt:lpstr>
      <vt:lpstr>1. Accountable government</vt:lpstr>
      <vt:lpstr>2. IMPROVED quality of decision making</vt:lpstr>
      <vt:lpstr>3. DEALING WITH DIFFERENCES</vt:lpstr>
      <vt:lpstr>4. ENHANCING  THE DIGNITY OF CITIZENS</vt:lpstr>
      <vt:lpstr>5. CORRECTION OF MISTAKES</vt:lpstr>
      <vt:lpstr>REPRESENTATIVE DEMOCRACY</vt:lpstr>
      <vt:lpstr>IMPORTANCE OF  REPRESENTATIVE DEMOCRACY</vt:lpstr>
      <vt:lpstr>DEMOCRACY vs  NON- DEMOCRATIC GOVERNMENT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DEMOCRACY? WHY DEMOCRACY?</dc:title>
  <dc:creator>abc</dc:creator>
  <cp:lastModifiedBy>abc</cp:lastModifiedBy>
  <cp:revision>90</cp:revision>
  <dcterms:created xsi:type="dcterms:W3CDTF">2020-04-06T08:56:37Z</dcterms:created>
  <dcterms:modified xsi:type="dcterms:W3CDTF">2020-04-12T18:54:37Z</dcterms:modified>
</cp:coreProperties>
</file>